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95" d="100"/>
          <a:sy n="95"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3CD3-52EB-4792-A9D9-987CD03511F0}"/>
              </a:ext>
            </a:extLst>
          </p:cNvPr>
          <p:cNvSpPr>
            <a:spLocks noGrp="1"/>
          </p:cNvSpPr>
          <p:nvPr>
            <p:ph type="ctrTitle"/>
          </p:nvPr>
        </p:nvSpPr>
        <p:spPr>
          <a:xfrm>
            <a:off x="442913" y="441324"/>
            <a:ext cx="11306175" cy="2485349"/>
          </a:xfrm>
        </p:spPr>
        <p:txBody>
          <a:bodyPr wrap="square" lIns="0" tIns="0" rIns="0" bIns="0" anchor="b" anchorCtr="0">
            <a:normAutofit/>
          </a:bodyPr>
          <a:lstStyle>
            <a:lvl1pPr algn="l">
              <a:lnSpc>
                <a:spcPct val="100000"/>
              </a:lnSpc>
              <a:defRPr sz="48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737AA7E-2193-4D1B-A896-BA7E306494CB}"/>
              </a:ext>
            </a:extLst>
          </p:cNvPr>
          <p:cNvSpPr>
            <a:spLocks noGrp="1"/>
          </p:cNvSpPr>
          <p:nvPr>
            <p:ph type="subTitle" idx="1"/>
          </p:nvPr>
        </p:nvSpPr>
        <p:spPr>
          <a:xfrm>
            <a:off x="442913" y="3070799"/>
            <a:ext cx="11306175" cy="2445758"/>
          </a:xfrm>
        </p:spPr>
        <p:txBody>
          <a:bodyPr lIns="0" tIns="0" rIns="0" bIns="0">
            <a:normAutofit/>
          </a:bodyPr>
          <a:lstStyle>
            <a:lvl1pPr marL="0" indent="0" algn="l">
              <a:lnSpc>
                <a:spcPct val="104000"/>
              </a:lnSpc>
              <a:buNone/>
              <a:defRPr sz="4600">
                <a:solidFill>
                  <a:schemeClr val="tx2">
                    <a:alpha val="56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24A14B1-115B-40A3-9D71-3DE33E9DCE4E}"/>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latin typeface="+mn-lt"/>
              </a:defRPr>
            </a:lvl1pPr>
          </a:lstStyle>
          <a:p>
            <a:fld id="{8994394A-E95D-49DE-8614-F37E1FCF0AC3}" type="datetime2">
              <a:rPr lang="en-US" smtClean="0"/>
              <a:pPr/>
              <a:t>Sunday, February 12, 2023</a:t>
            </a:fld>
            <a:endParaRPr lang="en-US" dirty="0"/>
          </a:p>
        </p:txBody>
      </p:sp>
      <p:sp>
        <p:nvSpPr>
          <p:cNvPr id="5" name="Footer Placeholder 4">
            <a:extLst>
              <a:ext uri="{FF2B5EF4-FFF2-40B4-BE49-F238E27FC236}">
                <a16:creationId xmlns:a16="http://schemas.microsoft.com/office/drawing/2014/main" id="{F0BC9B78-0E13-48BD-A3A2-B7E3C6090B83}"/>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latin typeface="+mn-lt"/>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944484B9-0F7E-4817-BA9A-C43684759178}"/>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latin typeface="+mn-lt"/>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5506D940-CD1A-46A6-8495-AD6F6CF8B13C}"/>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32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E95E-B3FC-4D66-AAC3-CE9FD633EBD6}"/>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4D0FFAF-EB02-4979-83B6-66AD14845167}"/>
              </a:ext>
            </a:extLst>
          </p:cNvPr>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0AB40A8D-7F5B-455D-B9AC-EAFE05F87B49}"/>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6D51179E-60E8-4F2A-A3F9-6F3CE2ABCAF9}" type="datetime2">
              <a:rPr lang="en-US" smtClean="0"/>
              <a:pPr/>
              <a:t>Sunday, February 12, 2023</a:t>
            </a:fld>
            <a:endParaRPr lang="en-US" dirty="0">
              <a:latin typeface="+mn-lt"/>
            </a:endParaRPr>
          </a:p>
        </p:txBody>
      </p:sp>
      <p:sp>
        <p:nvSpPr>
          <p:cNvPr id="13" name="Footer Placeholder 4">
            <a:extLst>
              <a:ext uri="{FF2B5EF4-FFF2-40B4-BE49-F238E27FC236}">
                <a16:creationId xmlns:a16="http://schemas.microsoft.com/office/drawing/2014/main" id="{45360FA1-A0D1-4CA7-BAC8-9C20FBB59E47}"/>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4" name="Slide Number Placeholder 5">
            <a:extLst>
              <a:ext uri="{FF2B5EF4-FFF2-40B4-BE49-F238E27FC236}">
                <a16:creationId xmlns:a16="http://schemas.microsoft.com/office/drawing/2014/main" id="{D2494D40-34C6-48DD-A14E-8065BE4F344D}"/>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7C9D7C2D-6B7C-4FBF-9665-A9282DF48F83}"/>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79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1495EC-612C-4307-A7A6-017829B8C834}"/>
              </a:ext>
            </a:extLst>
          </p:cNvPr>
          <p:cNvSpPr>
            <a:spLocks noGrp="1"/>
          </p:cNvSpPr>
          <p:nvPr>
            <p:ph type="title" orient="vert"/>
          </p:nvPr>
        </p:nvSpPr>
        <p:spPr>
          <a:xfrm>
            <a:off x="8724900" y="365125"/>
            <a:ext cx="2628900" cy="51212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FE33132-1A8F-43A9-9321-6FCF01B0F354}"/>
              </a:ext>
            </a:extLst>
          </p:cNvPr>
          <p:cNvSpPr>
            <a:spLocks noGrp="1"/>
          </p:cNvSpPr>
          <p:nvPr>
            <p:ph type="body" orient="vert" idx="1"/>
          </p:nvPr>
        </p:nvSpPr>
        <p:spPr>
          <a:xfrm>
            <a:off x="838200" y="365125"/>
            <a:ext cx="7734300" cy="5121270"/>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BF2CA1B-9192-487B-96D3-6D389608F1AA}"/>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1C32B061-4DDF-403A-A7DB-3B6FD0BE9165}" type="datetime2">
              <a:rPr lang="en-US" smtClean="0"/>
              <a:t>Sunday, February 12, 2023</a:t>
            </a:fld>
            <a:endParaRPr lang="en-US" dirty="0"/>
          </a:p>
        </p:txBody>
      </p:sp>
      <p:sp>
        <p:nvSpPr>
          <p:cNvPr id="8" name="Footer Placeholder 4">
            <a:extLst>
              <a:ext uri="{FF2B5EF4-FFF2-40B4-BE49-F238E27FC236}">
                <a16:creationId xmlns:a16="http://schemas.microsoft.com/office/drawing/2014/main" id="{8B1C9EA4-CA0A-4396-B4AF-4523CD1B2489}"/>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9" name="Slide Number Placeholder 5">
            <a:extLst>
              <a:ext uri="{FF2B5EF4-FFF2-40B4-BE49-F238E27FC236}">
                <a16:creationId xmlns:a16="http://schemas.microsoft.com/office/drawing/2014/main" id="{0CDDF132-C1DB-4EE0-85DA-1FFAC283574F}"/>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08ECED4D-938A-4085-B475-DD4ED90A181B}"/>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65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696C-4B86-4CA0-A733-55338D7B1EBF}"/>
              </a:ext>
            </a:extLst>
          </p:cNvPr>
          <p:cNvSpPr>
            <a:spLocks noGrp="1"/>
          </p:cNvSpPr>
          <p:nvPr>
            <p:ph type="title"/>
          </p:nvPr>
        </p:nvSpPr>
        <p:spPr>
          <a:xfrm>
            <a:off x="1343025" y="328839"/>
            <a:ext cx="10406063" cy="1263423"/>
          </a:xfrm>
        </p:spPr>
        <p:txBody>
          <a:bodyPr wrap="square">
            <a:normAutofit/>
          </a:bodyPr>
          <a:lstStyle>
            <a:lvl1pPr>
              <a:lnSpc>
                <a:spcPct val="100000"/>
              </a:lnSpc>
              <a:defRPr sz="4800">
                <a:solidFill>
                  <a:schemeClr val="tx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DB26C1-D742-4B12-B5E3-153A24D0AAAD}"/>
              </a:ext>
            </a:extLst>
          </p:cNvPr>
          <p:cNvSpPr>
            <a:spLocks noGrp="1"/>
          </p:cNvSpPr>
          <p:nvPr>
            <p:ph idx="1"/>
          </p:nvPr>
        </p:nvSpPr>
        <p:spPr>
          <a:xfrm>
            <a:off x="1343025" y="2060575"/>
            <a:ext cx="10406063" cy="4356100"/>
          </a:xfrm>
        </p:spPr>
        <p:txBody>
          <a:bodyPr lIns="0" tIns="0" rIns="0" bIns="0">
            <a:noAutofit/>
          </a:bodyPr>
          <a:lstStyle>
            <a:lvl1pPr marL="360000" indent="-360000">
              <a:lnSpc>
                <a:spcPct val="120000"/>
              </a:lnSpc>
              <a:buSzPct val="70000"/>
              <a:buFont typeface="Wingdings 2" panose="05020102010507070707" pitchFamily="18" charset="2"/>
              <a:buChar char="à"/>
              <a:defRPr sz="2000">
                <a:solidFill>
                  <a:schemeClr val="tx2">
                    <a:alpha val="77000"/>
                  </a:schemeClr>
                </a:solidFill>
              </a:defRPr>
            </a:lvl1pPr>
            <a:lvl2pPr marL="720000" indent="-360000">
              <a:lnSpc>
                <a:spcPct val="120000"/>
              </a:lnSpc>
              <a:buSzPct val="70000"/>
              <a:buFont typeface="Wingdings 2" panose="05020102010507070707" pitchFamily="18" charset="2"/>
              <a:buChar char="à"/>
              <a:defRPr sz="2000">
                <a:solidFill>
                  <a:schemeClr val="tx2">
                    <a:alpha val="77000"/>
                  </a:schemeClr>
                </a:solidFill>
              </a:defRPr>
            </a:lvl2pPr>
            <a:lvl3pPr marL="1080000" indent="-288000">
              <a:lnSpc>
                <a:spcPct val="120000"/>
              </a:lnSpc>
              <a:buSzPct val="70000"/>
              <a:buFont typeface="Wingdings 2" panose="05020102010507070707" pitchFamily="18" charset="2"/>
              <a:buChar char="à"/>
              <a:defRPr sz="1600">
                <a:solidFill>
                  <a:schemeClr val="tx2">
                    <a:alpha val="77000"/>
                  </a:schemeClr>
                </a:solidFill>
              </a:defRPr>
            </a:lvl3pPr>
            <a:lvl4pPr marL="1440000" indent="-288000">
              <a:lnSpc>
                <a:spcPct val="120000"/>
              </a:lnSpc>
              <a:buSzPct val="70000"/>
              <a:buFont typeface="Wingdings 2" panose="05020102010507070707" pitchFamily="18" charset="2"/>
              <a:buChar char="à"/>
              <a:defRPr sz="1600">
                <a:solidFill>
                  <a:schemeClr val="tx2">
                    <a:alpha val="77000"/>
                  </a:schemeClr>
                </a:solidFill>
              </a:defRPr>
            </a:lvl4pPr>
            <a:lvl5pPr marL="1800000" indent="-288000">
              <a:lnSpc>
                <a:spcPct val="120000"/>
              </a:lnSpc>
              <a:buSzPct val="70000"/>
              <a:buFont typeface="Wingdings 2" panose="05020102010507070707" pitchFamily="18" charset="2"/>
              <a:buChar char="à"/>
              <a:defRPr sz="1600">
                <a:solidFill>
                  <a:schemeClr val="tx2">
                    <a:alpha val="77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06243987-D9E3-40C9-94D4-B3CCFE71A4E5}"/>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58D82CC3-100B-41FC-9DB0-99A6D4849F72}" type="datetime2">
              <a:rPr lang="en-US" smtClean="0"/>
              <a:pPr/>
              <a:t>Sunday, February 12, 2023</a:t>
            </a:fld>
            <a:endParaRPr lang="en-US" dirty="0">
              <a:latin typeface="+mn-lt"/>
            </a:endParaRPr>
          </a:p>
        </p:txBody>
      </p:sp>
      <p:sp>
        <p:nvSpPr>
          <p:cNvPr id="12" name="Footer Placeholder 4">
            <a:extLst>
              <a:ext uri="{FF2B5EF4-FFF2-40B4-BE49-F238E27FC236}">
                <a16:creationId xmlns:a16="http://schemas.microsoft.com/office/drawing/2014/main" id="{2BF37532-63DB-40A9-90C9-9B3BB694D8F0}"/>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3" name="Slide Number Placeholder 5">
            <a:extLst>
              <a:ext uri="{FF2B5EF4-FFF2-40B4-BE49-F238E27FC236}">
                <a16:creationId xmlns:a16="http://schemas.microsoft.com/office/drawing/2014/main" id="{1007CCEE-A736-4DEE-982A-45CDF794F322}"/>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36386491-6F13-4235-A32F-9F6D67F13D05}"/>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571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4A12-D27E-4943-9C01-3BAB8E6F376E}"/>
              </a:ext>
            </a:extLst>
          </p:cNvPr>
          <p:cNvSpPr>
            <a:spLocks noGrp="1"/>
          </p:cNvSpPr>
          <p:nvPr>
            <p:ph type="title"/>
          </p:nvPr>
        </p:nvSpPr>
        <p:spPr>
          <a:xfrm>
            <a:off x="442913" y="435429"/>
            <a:ext cx="11269661" cy="3317307"/>
          </a:xfrm>
        </p:spPr>
        <p:txBody>
          <a:bodyPr anchor="b">
            <a:normAutofit/>
          </a:bodyPr>
          <a:lstStyle>
            <a:lvl1pPr>
              <a:lnSpc>
                <a:spcPct val="100000"/>
              </a:lnSpc>
              <a:defRPr sz="4800">
                <a:solidFill>
                  <a:schemeClr val="tx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27C9FB4-A15D-4A4C-9518-2A54AAF12E11}"/>
              </a:ext>
            </a:extLst>
          </p:cNvPr>
          <p:cNvSpPr>
            <a:spLocks noGrp="1"/>
          </p:cNvSpPr>
          <p:nvPr>
            <p:ph type="body" idx="1"/>
          </p:nvPr>
        </p:nvSpPr>
        <p:spPr>
          <a:xfrm>
            <a:off x="442913" y="3832563"/>
            <a:ext cx="11269661" cy="1527175"/>
          </a:xfrm>
        </p:spPr>
        <p:txBody>
          <a:bodyPr lIns="0" tIns="0" rIns="0" bIns="0"/>
          <a:lstStyle>
            <a:lvl1pPr marL="0" indent="0">
              <a:buNone/>
              <a:defRPr sz="2400">
                <a:solidFill>
                  <a:schemeClr val="tx2">
                    <a:alpha val="56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Date Placeholder 3">
            <a:extLst>
              <a:ext uri="{FF2B5EF4-FFF2-40B4-BE49-F238E27FC236}">
                <a16:creationId xmlns:a16="http://schemas.microsoft.com/office/drawing/2014/main" id="{8F31430D-78C1-413D-9D0E-779491324EBA}"/>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3E58FDCC-AC46-4D9F-98DC-C163BFA43704}" type="datetime2">
              <a:rPr lang="en-US" smtClean="0"/>
              <a:t>Sunday, February 12, 2023</a:t>
            </a:fld>
            <a:endParaRPr lang="en-US" dirty="0"/>
          </a:p>
        </p:txBody>
      </p:sp>
      <p:sp>
        <p:nvSpPr>
          <p:cNvPr id="15" name="Footer Placeholder 4">
            <a:extLst>
              <a:ext uri="{FF2B5EF4-FFF2-40B4-BE49-F238E27FC236}">
                <a16:creationId xmlns:a16="http://schemas.microsoft.com/office/drawing/2014/main" id="{F437B06F-6E01-48C4-A79E-B8559775EE43}"/>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3C4C198-D899-4BDA-877C-D8A3CAD32D69}"/>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77955689-FF51-4F45-9ABB-35CEF1E96A0C}"/>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75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6EFA-DCD1-439C-848B-9465217A68CA}"/>
              </a:ext>
            </a:extLst>
          </p:cNvPr>
          <p:cNvSpPr>
            <a:spLocks noGrp="1"/>
          </p:cNvSpPr>
          <p:nvPr>
            <p:ph type="title"/>
          </p:nvPr>
        </p:nvSpPr>
        <p:spPr>
          <a:xfrm>
            <a:off x="442800" y="327600"/>
            <a:ext cx="11269660" cy="11412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E0590-915B-4BD8-8660-C5BE9D175699}"/>
              </a:ext>
            </a:extLst>
          </p:cNvPr>
          <p:cNvSpPr>
            <a:spLocks noGrp="1"/>
          </p:cNvSpPr>
          <p:nvPr>
            <p:ph sz="half" idx="1"/>
          </p:nvPr>
        </p:nvSpPr>
        <p:spPr>
          <a:xfrm>
            <a:off x="442914" y="1825625"/>
            <a:ext cx="5400675"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E1B82F1-F0AC-48D5-9F1C-5141E4C177EA}"/>
              </a:ext>
            </a:extLst>
          </p:cNvPr>
          <p:cNvSpPr>
            <a:spLocks noGrp="1"/>
          </p:cNvSpPr>
          <p:nvPr>
            <p:ph sz="half" idx="2"/>
          </p:nvPr>
        </p:nvSpPr>
        <p:spPr>
          <a:xfrm>
            <a:off x="6311899" y="1825625"/>
            <a:ext cx="5400675"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51D4ED8D-AAB0-42B0-91B5-93260AC18FC1}"/>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45832F11-C374-493A-BB7E-11B09A67FAD0}" type="datetime2">
              <a:rPr lang="en-US" smtClean="0"/>
              <a:t>Sunday, February 12, 2023</a:t>
            </a:fld>
            <a:endParaRPr lang="en-US" dirty="0"/>
          </a:p>
        </p:txBody>
      </p:sp>
      <p:sp>
        <p:nvSpPr>
          <p:cNvPr id="17" name="Footer Placeholder 4">
            <a:extLst>
              <a:ext uri="{FF2B5EF4-FFF2-40B4-BE49-F238E27FC236}">
                <a16:creationId xmlns:a16="http://schemas.microsoft.com/office/drawing/2014/main" id="{6C7CAD99-5F8F-43D0-83F2-E1F53021D332}"/>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8" name="Slide Number Placeholder 5">
            <a:extLst>
              <a:ext uri="{FF2B5EF4-FFF2-40B4-BE49-F238E27FC236}">
                <a16:creationId xmlns:a16="http://schemas.microsoft.com/office/drawing/2014/main" id="{5A52DE47-9FB8-4EF9-B8CE-36891260097B}"/>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9" name="Straight Connector 18">
            <a:extLst>
              <a:ext uri="{FF2B5EF4-FFF2-40B4-BE49-F238E27FC236}">
                <a16:creationId xmlns:a16="http://schemas.microsoft.com/office/drawing/2014/main" id="{9BC5E49A-E440-42D6-8B0F-D4B5BAD8CAB8}"/>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22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82FF-2A32-49DE-8CD8-110B8656515F}"/>
              </a:ext>
            </a:extLst>
          </p:cNvPr>
          <p:cNvSpPr>
            <a:spLocks noGrp="1"/>
          </p:cNvSpPr>
          <p:nvPr>
            <p:ph type="title"/>
          </p:nvPr>
        </p:nvSpPr>
        <p:spPr>
          <a:xfrm>
            <a:off x="442799" y="327598"/>
            <a:ext cx="11269775" cy="1363091"/>
          </a:xfrm>
        </p:spPr>
        <p:txBody>
          <a:bodyPr/>
          <a:lstStyle>
            <a:lvl1pPr>
              <a:lnSpc>
                <a:spcPct val="100000"/>
              </a:lnSpc>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AB8169D-3731-4C94-88AE-B0A6F9E0B556}"/>
              </a:ext>
            </a:extLst>
          </p:cNvPr>
          <p:cNvSpPr>
            <a:spLocks noGrp="1"/>
          </p:cNvSpPr>
          <p:nvPr>
            <p:ph type="body" idx="1"/>
          </p:nvPr>
        </p:nvSpPr>
        <p:spPr>
          <a:xfrm>
            <a:off x="442797" y="1790700"/>
            <a:ext cx="5437187" cy="615950"/>
          </a:xfrm>
        </p:spPr>
        <p:txBody>
          <a:bodyPr anchor="b">
            <a:normAutofit/>
          </a:bodyPr>
          <a:lstStyle>
            <a:lvl1pPr marL="0" indent="0">
              <a:buNone/>
              <a:defRPr sz="12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F9D0F-6C05-441B-9D94-466C79598BCA}"/>
              </a:ext>
            </a:extLst>
          </p:cNvPr>
          <p:cNvSpPr>
            <a:spLocks noGrp="1"/>
          </p:cNvSpPr>
          <p:nvPr>
            <p:ph sz="half" idx="2"/>
          </p:nvPr>
        </p:nvSpPr>
        <p:spPr>
          <a:xfrm>
            <a:off x="442797" y="2505075"/>
            <a:ext cx="5437187"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CF90129-65EC-4BFC-B51F-3F2174644348}"/>
              </a:ext>
            </a:extLst>
          </p:cNvPr>
          <p:cNvSpPr>
            <a:spLocks noGrp="1"/>
          </p:cNvSpPr>
          <p:nvPr>
            <p:ph type="body" sz="quarter" idx="3"/>
          </p:nvPr>
        </p:nvSpPr>
        <p:spPr>
          <a:xfrm>
            <a:off x="6311786" y="1790700"/>
            <a:ext cx="5437187" cy="615950"/>
          </a:xfrm>
        </p:spPr>
        <p:txBody>
          <a:bodyPr anchor="b">
            <a:normAutofit/>
          </a:bodyPr>
          <a:lstStyle>
            <a:lvl1pPr marL="0" indent="0">
              <a:buNone/>
              <a:defRPr sz="12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1AAB39-390C-4C6E-90BC-E2A2548658B2}"/>
              </a:ext>
            </a:extLst>
          </p:cNvPr>
          <p:cNvSpPr>
            <a:spLocks noGrp="1"/>
          </p:cNvSpPr>
          <p:nvPr>
            <p:ph sz="quarter" idx="4"/>
          </p:nvPr>
        </p:nvSpPr>
        <p:spPr>
          <a:xfrm>
            <a:off x="6311786" y="2505075"/>
            <a:ext cx="5437187"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3E94383-11E6-486C-8325-BE8B447AA74B}"/>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5136546C-EE55-422E-9D57-50E6C4234F80}" type="datetime2">
              <a:rPr lang="en-US" smtClean="0"/>
              <a:t>Sunday, February 12, 2023</a:t>
            </a:fld>
            <a:endParaRPr lang="en-US" dirty="0"/>
          </a:p>
        </p:txBody>
      </p:sp>
      <p:sp>
        <p:nvSpPr>
          <p:cNvPr id="15" name="Footer Placeholder 4">
            <a:extLst>
              <a:ext uri="{FF2B5EF4-FFF2-40B4-BE49-F238E27FC236}">
                <a16:creationId xmlns:a16="http://schemas.microsoft.com/office/drawing/2014/main" id="{6F62069A-7C14-42BA-A1F2-AE00A6BCD05F}"/>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92246C7-481F-434A-A687-C6734C2FA1CA}"/>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930E56EE-505D-4420-971C-982EA4EF0564}"/>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77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FFBA-B7FA-43C2-A543-187E29A622A3}"/>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13" name="Date Placeholder 3">
            <a:extLst>
              <a:ext uri="{FF2B5EF4-FFF2-40B4-BE49-F238E27FC236}">
                <a16:creationId xmlns:a16="http://schemas.microsoft.com/office/drawing/2014/main" id="{EB4886C6-7F2A-4A13-85F1-EFDA370C5B8D}"/>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83685C8A-A1A1-423D-82D7-1ACC187CCA77}" type="datetime2">
              <a:rPr lang="en-US" smtClean="0"/>
              <a:pPr/>
              <a:t>Sunday, February 12, 2023</a:t>
            </a:fld>
            <a:endParaRPr lang="en-US" dirty="0">
              <a:latin typeface="+mn-lt"/>
            </a:endParaRPr>
          </a:p>
        </p:txBody>
      </p:sp>
      <p:sp>
        <p:nvSpPr>
          <p:cNvPr id="14" name="Footer Placeholder 4">
            <a:extLst>
              <a:ext uri="{FF2B5EF4-FFF2-40B4-BE49-F238E27FC236}">
                <a16:creationId xmlns:a16="http://schemas.microsoft.com/office/drawing/2014/main" id="{69FAAFC2-F91B-4189-A9FA-0696BF84D637}"/>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5" name="Slide Number Placeholder 5">
            <a:extLst>
              <a:ext uri="{FF2B5EF4-FFF2-40B4-BE49-F238E27FC236}">
                <a16:creationId xmlns:a16="http://schemas.microsoft.com/office/drawing/2014/main" id="{05B673D0-3765-46AD-B094-DDF79E463DD3}"/>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2" name="Straight Connector 11">
            <a:extLst>
              <a:ext uri="{FF2B5EF4-FFF2-40B4-BE49-F238E27FC236}">
                <a16:creationId xmlns:a16="http://schemas.microsoft.com/office/drawing/2014/main" id="{DEA31187-FB8B-4DDF-A5A9-69AB1359F0E9}"/>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671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909A0147-2421-4881-958A-681569CD7559}"/>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325DF798-D264-4BC9-8824-70A25106E4C6}" type="datetime2">
              <a:rPr lang="en-US" smtClean="0"/>
              <a:pPr/>
              <a:t>Sunday, February 12, 2023</a:t>
            </a:fld>
            <a:endParaRPr lang="en-US" dirty="0">
              <a:latin typeface="+mn-lt"/>
            </a:endParaRPr>
          </a:p>
        </p:txBody>
      </p:sp>
      <p:sp>
        <p:nvSpPr>
          <p:cNvPr id="11" name="Footer Placeholder 4">
            <a:extLst>
              <a:ext uri="{FF2B5EF4-FFF2-40B4-BE49-F238E27FC236}">
                <a16:creationId xmlns:a16="http://schemas.microsoft.com/office/drawing/2014/main" id="{514BF4BE-E699-4D5B-AD90-3918DA32EE78}"/>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2" name="Slide Number Placeholder 5">
            <a:extLst>
              <a:ext uri="{FF2B5EF4-FFF2-40B4-BE49-F238E27FC236}">
                <a16:creationId xmlns:a16="http://schemas.microsoft.com/office/drawing/2014/main" id="{2849F009-8335-40E3-B8F6-E0C944D9FD09}"/>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9" name="Straight Connector 8">
            <a:extLst>
              <a:ext uri="{FF2B5EF4-FFF2-40B4-BE49-F238E27FC236}">
                <a16:creationId xmlns:a16="http://schemas.microsoft.com/office/drawing/2014/main" id="{01AA0935-460F-4638-9E37-D59F2DEC0AC4}"/>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98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A843-22A2-45CD-8189-8D0947C0466B}"/>
              </a:ext>
            </a:extLst>
          </p:cNvPr>
          <p:cNvSpPr>
            <a:spLocks noGrp="1"/>
          </p:cNvSpPr>
          <p:nvPr>
            <p:ph type="title"/>
          </p:nvPr>
        </p:nvSpPr>
        <p:spPr>
          <a:xfrm>
            <a:off x="442915" y="383270"/>
            <a:ext cx="3457573" cy="1373076"/>
          </a:xfrm>
        </p:spPr>
        <p:txBody>
          <a:bodyPr anchor="t" anchorCtr="0">
            <a:normAutofit/>
          </a:bodyPr>
          <a:lstStyle>
            <a:lvl1pPr>
              <a:lnSpc>
                <a:spcPct val="100000"/>
              </a:lnSpc>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AAAB4C-B3C9-4E63-8A1B-082C0F49215B}"/>
              </a:ext>
            </a:extLst>
          </p:cNvPr>
          <p:cNvSpPr>
            <a:spLocks noGrp="1"/>
          </p:cNvSpPr>
          <p:nvPr>
            <p:ph idx="1"/>
          </p:nvPr>
        </p:nvSpPr>
        <p:spPr>
          <a:xfrm>
            <a:off x="4367213" y="349369"/>
            <a:ext cx="7345362" cy="5167187"/>
          </a:xfrm>
        </p:spPr>
        <p:txBody>
          <a:bodyPr/>
          <a:lstStyle>
            <a:lvl1pPr>
              <a:lnSpc>
                <a:spcPct val="112000"/>
              </a:lnSpc>
              <a:defRPr sz="3200">
                <a:solidFill>
                  <a:schemeClr val="tx2">
                    <a:alpha val="77000"/>
                  </a:schemeClr>
                </a:solidFill>
              </a:defRPr>
            </a:lvl1pPr>
            <a:lvl2pPr>
              <a:lnSpc>
                <a:spcPct val="112000"/>
              </a:lnSpc>
              <a:defRPr sz="3200">
                <a:solidFill>
                  <a:schemeClr val="tx2">
                    <a:alpha val="77000"/>
                  </a:schemeClr>
                </a:solidFill>
              </a:defRPr>
            </a:lvl2pPr>
            <a:lvl3pPr>
              <a:lnSpc>
                <a:spcPct val="120000"/>
              </a:lnSpc>
              <a:defRPr sz="2000">
                <a:solidFill>
                  <a:schemeClr val="tx2">
                    <a:alpha val="77000"/>
                  </a:schemeClr>
                </a:solidFill>
              </a:defRPr>
            </a:lvl3pPr>
            <a:lvl4pPr>
              <a:lnSpc>
                <a:spcPct val="120000"/>
              </a:lnSpc>
              <a:defRPr sz="2000">
                <a:solidFill>
                  <a:schemeClr val="tx2">
                    <a:alpha val="77000"/>
                  </a:schemeClr>
                </a:solidFill>
              </a:defRPr>
            </a:lvl4pPr>
            <a:lvl5pPr>
              <a:lnSpc>
                <a:spcPct val="120000"/>
              </a:lnSpc>
              <a:defRPr sz="1600">
                <a:solidFill>
                  <a:schemeClr val="tx2">
                    <a:alpha val="77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5EDF08E-8814-4AB5-9EEC-0052256A7047}"/>
              </a:ext>
            </a:extLst>
          </p:cNvPr>
          <p:cNvSpPr>
            <a:spLocks noGrp="1"/>
          </p:cNvSpPr>
          <p:nvPr>
            <p:ph type="body" sz="half" idx="2"/>
          </p:nvPr>
        </p:nvSpPr>
        <p:spPr>
          <a:xfrm>
            <a:off x="442915" y="2264229"/>
            <a:ext cx="3457573" cy="3171372"/>
          </a:xfrm>
        </p:spPr>
        <p:txBody>
          <a:bodyPr>
            <a:normAutofit/>
          </a:bodyPr>
          <a:lstStyle>
            <a:lvl1pPr marL="0" indent="0">
              <a:buNone/>
              <a:defRPr sz="1600">
                <a:solidFill>
                  <a:schemeClr val="tx2">
                    <a:alpha val="77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7" name="Date Placeholder 3">
            <a:extLst>
              <a:ext uri="{FF2B5EF4-FFF2-40B4-BE49-F238E27FC236}">
                <a16:creationId xmlns:a16="http://schemas.microsoft.com/office/drawing/2014/main" id="{65940B35-2B52-4835-9F7F-6AB86A1212B1}"/>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29ACAD25-C1CF-4F11-8692-066E6505443C}" type="datetime2">
              <a:rPr lang="en-US" smtClean="0"/>
              <a:t>Sunday, February 12, 2023</a:t>
            </a:fld>
            <a:endParaRPr lang="en-US" dirty="0"/>
          </a:p>
        </p:txBody>
      </p:sp>
      <p:sp>
        <p:nvSpPr>
          <p:cNvPr id="18" name="Footer Placeholder 4">
            <a:extLst>
              <a:ext uri="{FF2B5EF4-FFF2-40B4-BE49-F238E27FC236}">
                <a16:creationId xmlns:a16="http://schemas.microsoft.com/office/drawing/2014/main" id="{0BAE5D7E-7CFE-48B9-836B-640E4E881CFE}"/>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9" name="Slide Number Placeholder 5">
            <a:extLst>
              <a:ext uri="{FF2B5EF4-FFF2-40B4-BE49-F238E27FC236}">
                <a16:creationId xmlns:a16="http://schemas.microsoft.com/office/drawing/2014/main" id="{507FA91D-E0EF-4D4B-9E56-5E0033042E01}"/>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20" name="Straight Connector 19">
            <a:extLst>
              <a:ext uri="{FF2B5EF4-FFF2-40B4-BE49-F238E27FC236}">
                <a16:creationId xmlns:a16="http://schemas.microsoft.com/office/drawing/2014/main" id="{E703507D-4779-4D32-85CB-0A8040B6E552}"/>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822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69B5-6EAD-4108-B9E2-9CABAB9DE89D}"/>
              </a:ext>
            </a:extLst>
          </p:cNvPr>
          <p:cNvSpPr>
            <a:spLocks noGrp="1"/>
          </p:cNvSpPr>
          <p:nvPr>
            <p:ph type="title"/>
          </p:nvPr>
        </p:nvSpPr>
        <p:spPr>
          <a:xfrm>
            <a:off x="1335088" y="441324"/>
            <a:ext cx="3932237" cy="952047"/>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275599E-B10D-4308-A5CB-CC7D487B495D}"/>
              </a:ext>
            </a:extLst>
          </p:cNvPr>
          <p:cNvSpPr>
            <a:spLocks noGrp="1"/>
          </p:cNvSpPr>
          <p:nvPr>
            <p:ph type="pic" idx="1"/>
          </p:nvPr>
        </p:nvSpPr>
        <p:spPr>
          <a:xfrm>
            <a:off x="5678488" y="441324"/>
            <a:ext cx="6078083" cy="5508626"/>
          </a:xfrm>
        </p:spPr>
        <p:txBody>
          <a:bodyPr/>
          <a:lstStyle>
            <a:lvl1pPr marL="0" indent="0">
              <a:buNone/>
              <a:defRPr sz="3200">
                <a:solidFill>
                  <a:schemeClr val="tx2">
                    <a:alpha val="77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6034C18-5042-469D-BCF7-26AD9FDCCC1B}"/>
              </a:ext>
            </a:extLst>
          </p:cNvPr>
          <p:cNvSpPr>
            <a:spLocks noGrp="1"/>
          </p:cNvSpPr>
          <p:nvPr>
            <p:ph type="body" sz="half" idx="2"/>
          </p:nvPr>
        </p:nvSpPr>
        <p:spPr>
          <a:xfrm>
            <a:off x="1335088" y="1778000"/>
            <a:ext cx="3932237" cy="4171950"/>
          </a:xfrm>
        </p:spPr>
        <p:txBody>
          <a:bodyPr/>
          <a:lstStyle>
            <a:lvl1pPr marL="0" indent="0">
              <a:buNone/>
              <a:defRPr sz="1600">
                <a:solidFill>
                  <a:schemeClr val="tx2">
                    <a:alpha val="77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a:extLst>
              <a:ext uri="{FF2B5EF4-FFF2-40B4-BE49-F238E27FC236}">
                <a16:creationId xmlns:a16="http://schemas.microsoft.com/office/drawing/2014/main" id="{9FB01925-1670-4C63-8B44-2B14B7BE9D24}"/>
              </a:ext>
            </a:extLst>
          </p:cNvPr>
          <p:cNvSpPr>
            <a:spLocks noGrp="1"/>
          </p:cNvSpPr>
          <p:nvPr>
            <p:ph type="dt" sz="half" idx="10"/>
          </p:nvPr>
        </p:nvSpPr>
        <p:spPr>
          <a:xfrm rot="5400000">
            <a:off x="-935887" y="1377212"/>
            <a:ext cx="2771775" cy="900000"/>
          </a:xfrm>
          <a:prstGeom prst="rect">
            <a:avLst/>
          </a:prstGeom>
        </p:spPr>
        <p:txBody>
          <a:bodyPr/>
          <a:lstStyle>
            <a:lvl1pPr>
              <a:defRPr>
                <a:solidFill>
                  <a:schemeClr val="tx2"/>
                </a:solidFill>
              </a:defRPr>
            </a:lvl1pPr>
          </a:lstStyle>
          <a:p>
            <a:fld id="{91688A1C-01B8-42B6-BBF1-2BCF5E311248}" type="datetime2">
              <a:rPr lang="en-US" smtClean="0"/>
              <a:t>Sunday, February 12, 2023</a:t>
            </a:fld>
            <a:endParaRPr lang="en-US" dirty="0"/>
          </a:p>
        </p:txBody>
      </p:sp>
      <p:sp>
        <p:nvSpPr>
          <p:cNvPr id="13" name="Footer Placeholder 4">
            <a:extLst>
              <a:ext uri="{FF2B5EF4-FFF2-40B4-BE49-F238E27FC236}">
                <a16:creationId xmlns:a16="http://schemas.microsoft.com/office/drawing/2014/main" id="{5CE1A673-960F-4A50-AE54-70AE0DA3B7C7}"/>
              </a:ext>
            </a:extLst>
          </p:cNvPr>
          <p:cNvSpPr>
            <a:spLocks noGrp="1"/>
          </p:cNvSpPr>
          <p:nvPr>
            <p:ph type="ftr" sz="quarter" idx="11"/>
          </p:nvPr>
        </p:nvSpPr>
        <p:spPr>
          <a:xfrm rot="5400000">
            <a:off x="-810475" y="4239475"/>
            <a:ext cx="2520950" cy="900000"/>
          </a:xfrm>
          <a:prstGeom prst="rect">
            <a:avLst/>
          </a:prstGeom>
        </p:spPr>
        <p:txBody>
          <a:bodyPr/>
          <a:lstStyle>
            <a:lvl1pPr>
              <a:defRPr>
                <a:solidFill>
                  <a:schemeClr val="tx2"/>
                </a:solidFill>
              </a:defRPr>
            </a:lvl1pPr>
          </a:lstStyle>
          <a:p>
            <a:r>
              <a:rPr lang="en-US"/>
              <a:t>Sample Footer Text</a:t>
            </a:r>
            <a:endParaRPr lang="en-US" dirty="0"/>
          </a:p>
        </p:txBody>
      </p:sp>
      <p:sp>
        <p:nvSpPr>
          <p:cNvPr id="14" name="Slide Number Placeholder 5">
            <a:extLst>
              <a:ext uri="{FF2B5EF4-FFF2-40B4-BE49-F238E27FC236}">
                <a16:creationId xmlns:a16="http://schemas.microsoft.com/office/drawing/2014/main" id="{9DEF9E6C-740A-4B36-BA9F-32AF986EDA8D}"/>
              </a:ext>
            </a:extLst>
          </p:cNvPr>
          <p:cNvSpPr>
            <a:spLocks noGrp="1"/>
          </p:cNvSpPr>
          <p:nvPr>
            <p:ph type="sldNum" sz="quarter" idx="12"/>
          </p:nvPr>
        </p:nvSpPr>
        <p:spPr>
          <a:xfrm>
            <a:off x="0" y="5949950"/>
            <a:ext cx="900000" cy="900000"/>
          </a:xfrm>
          <a:prstGeom prst="rect">
            <a:avLst/>
          </a:prstGeom>
        </p:spPr>
        <p:txBody>
          <a:bodyPr lIns="72000" rIns="72000">
            <a:normAutofit/>
          </a:bodyPr>
          <a:lstStyle>
            <a:lvl1pPr algn="ctr">
              <a:defRPr sz="3600" b="0">
                <a:ln w="6350">
                  <a:solidFill>
                    <a:schemeClr val="tx2"/>
                  </a:solidFill>
                </a:ln>
                <a:noFill/>
              </a:defRPr>
            </a:lvl1pPr>
          </a:lstStyle>
          <a:p>
            <a:fld id="{63F9D384-533B-4C4E-B660-F861AA07D173}" type="slidenum">
              <a:rPr lang="en-US" smtClean="0"/>
              <a:pPr/>
              <a:t>‹#›</a:t>
            </a:fld>
            <a:endParaRPr lang="en-US" dirty="0"/>
          </a:p>
        </p:txBody>
      </p:sp>
      <p:cxnSp>
        <p:nvCxnSpPr>
          <p:cNvPr id="15" name="Straight Connector 14">
            <a:extLst>
              <a:ext uri="{FF2B5EF4-FFF2-40B4-BE49-F238E27FC236}">
                <a16:creationId xmlns:a16="http://schemas.microsoft.com/office/drawing/2014/main" id="{0D31C920-29CA-4744-9814-A4FCF4554907}"/>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527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86052-6759-46BD-9531-D65FD95519FE}"/>
              </a:ext>
            </a:extLst>
          </p:cNvPr>
          <p:cNvSpPr>
            <a:spLocks noGrp="1"/>
          </p:cNvSpPr>
          <p:nvPr>
            <p:ph type="title"/>
          </p:nvPr>
        </p:nvSpPr>
        <p:spPr>
          <a:xfrm>
            <a:off x="1342800" y="327600"/>
            <a:ext cx="10407600" cy="11412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4E3C3A5-7533-48B0-9C15-F01656766E96}"/>
              </a:ext>
            </a:extLst>
          </p:cNvPr>
          <p:cNvSpPr>
            <a:spLocks noGrp="1"/>
          </p:cNvSpPr>
          <p:nvPr>
            <p:ph type="body" idx="1"/>
          </p:nvPr>
        </p:nvSpPr>
        <p:spPr>
          <a:xfrm>
            <a:off x="1342800" y="2059199"/>
            <a:ext cx="10407600" cy="4356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35256E-21FA-473A-8EAF-34CE9AD37240}"/>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6C03BBDD-218C-4B2A-98A0-F5F369754705}" type="datetime2">
              <a:rPr lang="en-US" smtClean="0"/>
              <a:pPr/>
              <a:t>Sunday, February 12, 2023</a:t>
            </a:fld>
            <a:endParaRPr lang="en-US" dirty="0">
              <a:latin typeface="+mn-lt"/>
            </a:endParaRPr>
          </a:p>
        </p:txBody>
      </p:sp>
      <p:sp>
        <p:nvSpPr>
          <p:cNvPr id="8" name="Footer Placeholder 4">
            <a:extLst>
              <a:ext uri="{FF2B5EF4-FFF2-40B4-BE49-F238E27FC236}">
                <a16:creationId xmlns:a16="http://schemas.microsoft.com/office/drawing/2014/main" id="{88A99857-D06D-4AFF-8777-07EF0A15F662}"/>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9" name="Slide Number Placeholder 5">
            <a:extLst>
              <a:ext uri="{FF2B5EF4-FFF2-40B4-BE49-F238E27FC236}">
                <a16:creationId xmlns:a16="http://schemas.microsoft.com/office/drawing/2014/main" id="{9172703B-0DDF-46CE-AC34-6233579943D0}"/>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2238378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4800" kern="1200">
          <a:solidFill>
            <a:schemeClr val="tx2"/>
          </a:solidFill>
          <a:latin typeface="+mj-lt"/>
          <a:ea typeface="Microsoft Sans Serif" panose="020B0604020202020204" pitchFamily="34" charset="0"/>
          <a:cs typeface="Microsoft Sans Serif" panose="020B0604020202020204" pitchFamily="34" charset="0"/>
        </a:defRPr>
      </a:lvl1pPr>
    </p:titleStyle>
    <p:bodyStyle>
      <a:lvl1pPr marL="360000" indent="-360000" algn="l" defTabSz="914400" rtl="0" eaLnBrk="1" latinLnBrk="0" hangingPunct="1">
        <a:lnSpc>
          <a:spcPct val="120000"/>
        </a:lnSpc>
        <a:spcBef>
          <a:spcPts val="800"/>
        </a:spcBef>
        <a:buSzPct val="70000"/>
        <a:buFont typeface="Wingdings 2" panose="05020102010507070707" pitchFamily="18" charset="2"/>
        <a:buChar char="à"/>
        <a:defRPr sz="20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720000" indent="-360000" algn="l" defTabSz="914400" rtl="0" eaLnBrk="1" latinLnBrk="0" hangingPunct="1">
        <a:lnSpc>
          <a:spcPct val="120000"/>
        </a:lnSpc>
        <a:spcBef>
          <a:spcPts val="800"/>
        </a:spcBef>
        <a:buSzPct val="70000"/>
        <a:buFont typeface="Wingdings 2" panose="05020102010507070707" pitchFamily="18" charset="2"/>
        <a:buChar char="à"/>
        <a:defRPr sz="20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1143000" indent="-288000" algn="l" defTabSz="914400" rtl="0" eaLnBrk="1" latinLnBrk="0" hangingPunct="1">
        <a:lnSpc>
          <a:spcPct val="120000"/>
        </a:lnSpc>
        <a:spcBef>
          <a:spcPts val="800"/>
        </a:spcBef>
        <a:buSzPct val="70000"/>
        <a:buFont typeface="Wingdings 2" panose="05020102010507070707" pitchFamily="18" charset="2"/>
        <a:buChar char="à"/>
        <a:defRPr sz="16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600200" indent="-288000" algn="l" defTabSz="914400" rtl="0" eaLnBrk="1" latinLnBrk="0" hangingPunct="1">
        <a:lnSpc>
          <a:spcPct val="120000"/>
        </a:lnSpc>
        <a:spcBef>
          <a:spcPts val="800"/>
        </a:spcBef>
        <a:buSzPct val="70000"/>
        <a:buFont typeface="Wingdings 2" panose="05020102010507070707" pitchFamily="18" charset="2"/>
        <a:buChar char="à"/>
        <a:defRPr sz="16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2057400" indent="-288000" algn="l" defTabSz="914400" rtl="0" eaLnBrk="1" latinLnBrk="0" hangingPunct="1">
        <a:lnSpc>
          <a:spcPct val="120000"/>
        </a:lnSpc>
        <a:spcBef>
          <a:spcPts val="800"/>
        </a:spcBef>
        <a:buSzPct val="70000"/>
        <a:buFont typeface="Wingdings 2" panose="05020102010507070707" pitchFamily="18" charset="2"/>
        <a:buChar char="à"/>
        <a:defRPr sz="16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384DFCF-812D-4D4D-AF17-87CF2409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op view of wood desk with the plant, white keyboard, coffee in a white mug, notebook, and pen">
            <a:extLst>
              <a:ext uri="{FF2B5EF4-FFF2-40B4-BE49-F238E27FC236}">
                <a16:creationId xmlns:a16="http://schemas.microsoft.com/office/drawing/2014/main" id="{9E75D1BD-0074-AA24-8678-4AB6080B00B5}"/>
              </a:ext>
            </a:extLst>
          </p:cNvPr>
          <p:cNvPicPr>
            <a:picLocks noChangeAspect="1"/>
          </p:cNvPicPr>
          <p:nvPr/>
        </p:nvPicPr>
        <p:blipFill rotWithShape="1">
          <a:blip r:embed="rId2"/>
          <a:srcRect t="1474" b="15501"/>
          <a:stretch/>
        </p:blipFill>
        <p:spPr>
          <a:xfrm>
            <a:off x="20" y="2"/>
            <a:ext cx="12191980" cy="6857999"/>
          </a:xfrm>
          <a:custGeom>
            <a:avLst/>
            <a:gdLst/>
            <a:ahLst/>
            <a:cxnLst/>
            <a:rect l="l" t="t" r="r" b="b"/>
            <a:pathLst>
              <a:path w="5880100" h="6857999">
                <a:moveTo>
                  <a:pt x="0" y="0"/>
                </a:moveTo>
                <a:lnTo>
                  <a:pt x="5880100" y="0"/>
                </a:lnTo>
                <a:lnTo>
                  <a:pt x="5880100" y="6857999"/>
                </a:lnTo>
                <a:lnTo>
                  <a:pt x="0" y="6857999"/>
                </a:lnTo>
                <a:close/>
              </a:path>
            </a:pathLst>
          </a:custGeom>
        </p:spPr>
      </p:pic>
      <p:sp>
        <p:nvSpPr>
          <p:cNvPr id="24" name="Rectangle 23">
            <a:extLst>
              <a:ext uri="{FF2B5EF4-FFF2-40B4-BE49-F238E27FC236}">
                <a16:creationId xmlns:a16="http://schemas.microsoft.com/office/drawing/2014/main" id="{4E5510F6-578F-4795-916E-B4F8271F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1673" cy="6858000"/>
          </a:xfrm>
          <a:prstGeom prst="rect">
            <a:avLst/>
          </a:prstGeom>
          <a:solidFill>
            <a:schemeClr val="tx1">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42BC38-B6B5-2264-7E53-5F27EF674D15}"/>
              </a:ext>
            </a:extLst>
          </p:cNvPr>
          <p:cNvSpPr>
            <a:spLocks noGrp="1"/>
          </p:cNvSpPr>
          <p:nvPr>
            <p:ph type="ctrTitle"/>
          </p:nvPr>
        </p:nvSpPr>
        <p:spPr>
          <a:xfrm>
            <a:off x="1342801" y="323999"/>
            <a:ext cx="2725960" cy="4031611"/>
          </a:xfrm>
        </p:spPr>
        <p:txBody>
          <a:bodyPr anchor="t">
            <a:normAutofit/>
          </a:bodyPr>
          <a:lstStyle/>
          <a:p>
            <a:r>
              <a:rPr lang="en-US">
                <a:solidFill>
                  <a:schemeClr val="bg2"/>
                </a:solidFill>
              </a:rPr>
              <a:t>Working with news media</a:t>
            </a:r>
          </a:p>
        </p:txBody>
      </p:sp>
      <p:sp>
        <p:nvSpPr>
          <p:cNvPr id="3" name="Subtitle 2">
            <a:extLst>
              <a:ext uri="{FF2B5EF4-FFF2-40B4-BE49-F238E27FC236}">
                <a16:creationId xmlns:a16="http://schemas.microsoft.com/office/drawing/2014/main" id="{4A9AB1F6-D18B-9333-116A-97CBDF096BBE}"/>
              </a:ext>
            </a:extLst>
          </p:cNvPr>
          <p:cNvSpPr>
            <a:spLocks noGrp="1"/>
          </p:cNvSpPr>
          <p:nvPr>
            <p:ph type="subTitle" idx="1"/>
          </p:nvPr>
        </p:nvSpPr>
        <p:spPr>
          <a:xfrm>
            <a:off x="1343027" y="5265738"/>
            <a:ext cx="2735482" cy="1150935"/>
          </a:xfrm>
        </p:spPr>
        <p:txBody>
          <a:bodyPr>
            <a:normAutofit/>
          </a:bodyPr>
          <a:lstStyle/>
          <a:p>
            <a:pPr algn="ctr"/>
            <a:r>
              <a:rPr lang="en-US" sz="2000" dirty="0">
                <a:solidFill>
                  <a:schemeClr val="bg2">
                    <a:alpha val="56000"/>
                  </a:schemeClr>
                </a:solidFill>
              </a:rPr>
              <a:t>Advice from </a:t>
            </a:r>
          </a:p>
          <a:p>
            <a:pPr algn="ctr"/>
            <a:r>
              <a:rPr lang="en-US" sz="2400" i="1" dirty="0">
                <a:solidFill>
                  <a:schemeClr val="bg2">
                    <a:alpha val="56000"/>
                  </a:schemeClr>
                </a:solidFill>
              </a:rPr>
              <a:t>Access Press</a:t>
            </a:r>
          </a:p>
        </p:txBody>
      </p:sp>
      <p:cxnSp>
        <p:nvCxnSpPr>
          <p:cNvPr id="26" name="Straight Connector 25">
            <a:extLst>
              <a:ext uri="{FF2B5EF4-FFF2-40B4-BE49-F238E27FC236}">
                <a16:creationId xmlns:a16="http://schemas.microsoft.com/office/drawing/2014/main" id="{B0E17F91-3488-4CC0-9982-10628CE7C0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0000" y="0"/>
            <a:ext cx="0" cy="68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F5C7151-702A-4C5C-B963-102594D0C0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11673" y="0"/>
            <a:ext cx="0" cy="68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FE2954D-631F-41B8-828D-CE3DB44AD1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9999" y="4787656"/>
            <a:ext cx="3611676"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91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9A554-8336-F74B-942D-1D9FDA343A46}"/>
              </a:ext>
            </a:extLst>
          </p:cNvPr>
          <p:cNvSpPr>
            <a:spLocks noGrp="1"/>
          </p:cNvSpPr>
          <p:nvPr>
            <p:ph type="title"/>
          </p:nvPr>
        </p:nvSpPr>
        <p:spPr/>
        <p:txBody>
          <a:bodyPr>
            <a:normAutofit/>
          </a:bodyPr>
          <a:lstStyle/>
          <a:p>
            <a:r>
              <a:rPr lang="en-US" dirty="0"/>
              <a:t>News policies will differ</a:t>
            </a:r>
          </a:p>
        </p:txBody>
      </p:sp>
      <p:sp>
        <p:nvSpPr>
          <p:cNvPr id="3" name="Content Placeholder 2">
            <a:extLst>
              <a:ext uri="{FF2B5EF4-FFF2-40B4-BE49-F238E27FC236}">
                <a16:creationId xmlns:a16="http://schemas.microsoft.com/office/drawing/2014/main" id="{4C8CB10A-6BBC-31D5-5A0F-B58AD1801B42}"/>
              </a:ext>
            </a:extLst>
          </p:cNvPr>
          <p:cNvSpPr>
            <a:spLocks noGrp="1"/>
          </p:cNvSpPr>
          <p:nvPr>
            <p:ph idx="1"/>
          </p:nvPr>
        </p:nvSpPr>
        <p:spPr/>
        <p:txBody>
          <a:bodyPr/>
          <a:lstStyle/>
          <a:p>
            <a:r>
              <a:rPr lang="en-US" sz="2400" dirty="0"/>
              <a:t>News policies will differ among news organizations</a:t>
            </a:r>
          </a:p>
          <a:p>
            <a:r>
              <a:rPr lang="en-US" sz="2400" dirty="0"/>
              <a:t>What one organization may print as news, another news organization may consider to be advertising and ask for a payment</a:t>
            </a:r>
          </a:p>
          <a:p>
            <a:r>
              <a:rPr lang="en-US" sz="2400" dirty="0"/>
              <a:t>Policies are set by news organization leaders and are used for equity and consistency</a:t>
            </a:r>
          </a:p>
          <a:p>
            <a:r>
              <a:rPr lang="en-US" sz="2400" dirty="0"/>
              <a:t>You can ask for an exception to rules but be aware those are seldom granted</a:t>
            </a:r>
          </a:p>
          <a:p>
            <a:endParaRPr lang="en-US" sz="2400" dirty="0"/>
          </a:p>
        </p:txBody>
      </p:sp>
    </p:spTree>
    <p:extLst>
      <p:ext uri="{BB962C8B-B14F-4D97-AF65-F5344CB8AC3E}">
        <p14:creationId xmlns:p14="http://schemas.microsoft.com/office/powerpoint/2010/main" val="275210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5BE0-4CE4-7166-B121-DB3E69CFB91E}"/>
              </a:ext>
            </a:extLst>
          </p:cNvPr>
          <p:cNvSpPr>
            <a:spLocks noGrp="1"/>
          </p:cNvSpPr>
          <p:nvPr>
            <p:ph type="title"/>
          </p:nvPr>
        </p:nvSpPr>
        <p:spPr/>
        <p:txBody>
          <a:bodyPr/>
          <a:lstStyle/>
          <a:p>
            <a:r>
              <a:rPr lang="en-US" dirty="0"/>
              <a:t>Have a media strategy</a:t>
            </a:r>
          </a:p>
        </p:txBody>
      </p:sp>
      <p:sp>
        <p:nvSpPr>
          <p:cNvPr id="3" name="Content Placeholder 2">
            <a:extLst>
              <a:ext uri="{FF2B5EF4-FFF2-40B4-BE49-F238E27FC236}">
                <a16:creationId xmlns:a16="http://schemas.microsoft.com/office/drawing/2014/main" id="{1B7549C2-2E64-1C0C-24B1-820536DE061E}"/>
              </a:ext>
            </a:extLst>
          </p:cNvPr>
          <p:cNvSpPr>
            <a:spLocks noGrp="1"/>
          </p:cNvSpPr>
          <p:nvPr>
            <p:ph idx="1"/>
          </p:nvPr>
        </p:nvSpPr>
        <p:spPr/>
        <p:txBody>
          <a:bodyPr/>
          <a:lstStyle/>
          <a:p>
            <a:r>
              <a:rPr lang="en-US" sz="2400" dirty="0"/>
              <a:t>Have one or two people who handle news releases, and who work with the news media on a regular basis. Having one or two people as points of contact can save time, and can get reporters in contact with the “experts” at a business or organization</a:t>
            </a:r>
          </a:p>
          <a:p>
            <a:r>
              <a:rPr lang="en-US" sz="2400" dirty="0"/>
              <a:t>Have consistent points of contact for the news media, with email and phone communications</a:t>
            </a:r>
          </a:p>
          <a:p>
            <a:r>
              <a:rPr lang="en-US" sz="2400" dirty="0"/>
              <a:t>Have a consistent statement about your organization or business that is at the end of every news release</a:t>
            </a:r>
          </a:p>
          <a:p>
            <a:r>
              <a:rPr lang="en-US" sz="2400" dirty="0"/>
              <a:t>Have release forms for vulnerable adults and children for pictures</a:t>
            </a:r>
          </a:p>
          <a:p>
            <a:endParaRPr lang="en-US" dirty="0"/>
          </a:p>
        </p:txBody>
      </p:sp>
    </p:spTree>
    <p:extLst>
      <p:ext uri="{BB962C8B-B14F-4D97-AF65-F5344CB8AC3E}">
        <p14:creationId xmlns:p14="http://schemas.microsoft.com/office/powerpoint/2010/main" val="2382900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5D4D6-123B-F09D-B3A7-253051461DD6}"/>
              </a:ext>
            </a:extLst>
          </p:cNvPr>
          <p:cNvSpPr>
            <a:spLocks noGrp="1"/>
          </p:cNvSpPr>
          <p:nvPr>
            <p:ph type="title"/>
          </p:nvPr>
        </p:nvSpPr>
        <p:spPr/>
        <p:txBody>
          <a:bodyPr/>
          <a:lstStyle/>
          <a:p>
            <a:r>
              <a:rPr lang="en-US" dirty="0"/>
              <a:t>Have a business plan</a:t>
            </a:r>
          </a:p>
        </p:txBody>
      </p:sp>
      <p:sp>
        <p:nvSpPr>
          <p:cNvPr id="3" name="Content Placeholder 2">
            <a:extLst>
              <a:ext uri="{FF2B5EF4-FFF2-40B4-BE49-F238E27FC236}">
                <a16:creationId xmlns:a16="http://schemas.microsoft.com/office/drawing/2014/main" id="{D93A5D19-4A9B-E6EF-9961-ABC9773C672B}"/>
              </a:ext>
            </a:extLst>
          </p:cNvPr>
          <p:cNvSpPr>
            <a:spLocks noGrp="1"/>
          </p:cNvSpPr>
          <p:nvPr>
            <p:ph idx="1"/>
          </p:nvPr>
        </p:nvSpPr>
        <p:spPr/>
        <p:txBody>
          <a:bodyPr/>
          <a:lstStyle/>
          <a:p>
            <a:r>
              <a:rPr lang="en-US" sz="2400" dirty="0"/>
              <a:t>When preparing annual budgets, consider your needs and budget accordingly for advertising. Never hesitate to call advertising staff at newspapers, magazines, broadcast media, websites and podcasts to ask about the upcoming year’s rates and deadlines</a:t>
            </a:r>
          </a:p>
          <a:p>
            <a:r>
              <a:rPr lang="en-US" sz="2400" dirty="0"/>
              <a:t>Consider the entire year’s calendar and what needs will be</a:t>
            </a:r>
          </a:p>
          <a:p>
            <a:r>
              <a:rPr lang="en-US" sz="2400" dirty="0"/>
              <a:t>If possible, build in some flexible funding if new opportunities arise</a:t>
            </a:r>
          </a:p>
          <a:p>
            <a:r>
              <a:rPr lang="en-US" sz="2400" dirty="0"/>
              <a:t>Event sponsorships can provide effective advertising</a:t>
            </a:r>
          </a:p>
        </p:txBody>
      </p:sp>
    </p:spTree>
    <p:extLst>
      <p:ext uri="{BB962C8B-B14F-4D97-AF65-F5344CB8AC3E}">
        <p14:creationId xmlns:p14="http://schemas.microsoft.com/office/powerpoint/2010/main" val="3624285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F7A02-04BE-CADD-A4BE-55E2FDBA1C74}"/>
              </a:ext>
            </a:extLst>
          </p:cNvPr>
          <p:cNvSpPr>
            <a:spLocks noGrp="1"/>
          </p:cNvSpPr>
          <p:nvPr>
            <p:ph type="title"/>
          </p:nvPr>
        </p:nvSpPr>
        <p:spPr/>
        <p:txBody>
          <a:bodyPr/>
          <a:lstStyle/>
          <a:p>
            <a:r>
              <a:rPr lang="en-US" dirty="0"/>
              <a:t>Have a consistent identity</a:t>
            </a:r>
          </a:p>
        </p:txBody>
      </p:sp>
      <p:sp>
        <p:nvSpPr>
          <p:cNvPr id="3" name="Content Placeholder 2">
            <a:extLst>
              <a:ext uri="{FF2B5EF4-FFF2-40B4-BE49-F238E27FC236}">
                <a16:creationId xmlns:a16="http://schemas.microsoft.com/office/drawing/2014/main" id="{B19C872F-E8B4-A3B4-63D1-E6DE13361E03}"/>
              </a:ext>
            </a:extLst>
          </p:cNvPr>
          <p:cNvSpPr>
            <a:spLocks noGrp="1"/>
          </p:cNvSpPr>
          <p:nvPr>
            <p:ph idx="1"/>
          </p:nvPr>
        </p:nvSpPr>
        <p:spPr/>
        <p:txBody>
          <a:bodyPr/>
          <a:lstStyle/>
          <a:p>
            <a:r>
              <a:rPr lang="en-US" sz="2400" dirty="0"/>
              <a:t>Having a unique and identifiable company or organization logo can be very helpful in standing out from the crowd</a:t>
            </a:r>
          </a:p>
          <a:p>
            <a:r>
              <a:rPr lang="en-US" sz="2400" dirty="0"/>
              <a:t>Make sure the logo communicates what a business or organization is, and that it is not too similar in appearance to other logos</a:t>
            </a:r>
          </a:p>
          <a:p>
            <a:r>
              <a:rPr lang="en-US" sz="2400" dirty="0"/>
              <a:t>Have clear jpegs or other electronic versions of the logo on hand for use with news releases</a:t>
            </a:r>
          </a:p>
          <a:p>
            <a:r>
              <a:rPr lang="en-US" sz="2400" dirty="0"/>
              <a:t>Consider how a logo will reproduce in black and white as well as in color</a:t>
            </a:r>
          </a:p>
        </p:txBody>
      </p:sp>
    </p:spTree>
    <p:extLst>
      <p:ext uri="{BB962C8B-B14F-4D97-AF65-F5344CB8AC3E}">
        <p14:creationId xmlns:p14="http://schemas.microsoft.com/office/powerpoint/2010/main" val="2428366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8C74-107A-6154-0923-EA5C675ADFE5}"/>
              </a:ext>
            </a:extLst>
          </p:cNvPr>
          <p:cNvSpPr>
            <a:spLocks noGrp="1"/>
          </p:cNvSpPr>
          <p:nvPr>
            <p:ph type="title"/>
          </p:nvPr>
        </p:nvSpPr>
        <p:spPr/>
        <p:txBody>
          <a:bodyPr>
            <a:normAutofit/>
          </a:bodyPr>
          <a:lstStyle/>
          <a:p>
            <a:r>
              <a:rPr lang="en-US" sz="6000" dirty="0"/>
              <a:t>Questions?</a:t>
            </a:r>
          </a:p>
        </p:txBody>
      </p:sp>
      <p:sp>
        <p:nvSpPr>
          <p:cNvPr id="3" name="Content Placeholder 2">
            <a:extLst>
              <a:ext uri="{FF2B5EF4-FFF2-40B4-BE49-F238E27FC236}">
                <a16:creationId xmlns:a16="http://schemas.microsoft.com/office/drawing/2014/main" id="{CB43A492-D7F5-5B95-1477-B94F23F7EB07}"/>
              </a:ext>
            </a:extLst>
          </p:cNvPr>
          <p:cNvSpPr>
            <a:spLocks noGrp="1"/>
          </p:cNvSpPr>
          <p:nvPr>
            <p:ph idx="1"/>
          </p:nvPr>
        </p:nvSpPr>
        <p:spPr/>
        <p:txBody>
          <a:bodyPr/>
          <a:lstStyle/>
          <a:p>
            <a:r>
              <a:rPr lang="en-US" sz="2400" dirty="0"/>
              <a:t>Again, never hesitate to reach out to news media with questions. </a:t>
            </a:r>
            <a:r>
              <a:rPr lang="en-US" sz="2400" i="1" dirty="0"/>
              <a:t>Access Press </a:t>
            </a:r>
            <a:r>
              <a:rPr lang="en-US" sz="2400" dirty="0"/>
              <a:t>can help. Call us at 651-644-2133 or access@accesspress.org</a:t>
            </a:r>
          </a:p>
          <a:p>
            <a:endParaRPr lang="en-US" dirty="0"/>
          </a:p>
          <a:p>
            <a:pPr marL="0" indent="0">
              <a:buNone/>
            </a:pPr>
            <a:r>
              <a:rPr lang="en-US" sz="6000" dirty="0"/>
              <a:t>Thank you!</a:t>
            </a:r>
          </a:p>
        </p:txBody>
      </p:sp>
    </p:spTree>
    <p:extLst>
      <p:ext uri="{BB962C8B-B14F-4D97-AF65-F5344CB8AC3E}">
        <p14:creationId xmlns:p14="http://schemas.microsoft.com/office/powerpoint/2010/main" val="274956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4A14-9532-51C1-8D27-791A4CE5D8F4}"/>
              </a:ext>
            </a:extLst>
          </p:cNvPr>
          <p:cNvSpPr>
            <a:spLocks noGrp="1"/>
          </p:cNvSpPr>
          <p:nvPr>
            <p:ph type="title"/>
          </p:nvPr>
        </p:nvSpPr>
        <p:spPr/>
        <p:txBody>
          <a:bodyPr>
            <a:normAutofit/>
          </a:bodyPr>
          <a:lstStyle/>
          <a:p>
            <a:r>
              <a:rPr lang="en-US" sz="5400" dirty="0"/>
              <a:t>Working with news media?</a:t>
            </a:r>
          </a:p>
        </p:txBody>
      </p:sp>
      <p:sp>
        <p:nvSpPr>
          <p:cNvPr id="3" name="Content Placeholder 2">
            <a:extLst>
              <a:ext uri="{FF2B5EF4-FFF2-40B4-BE49-F238E27FC236}">
                <a16:creationId xmlns:a16="http://schemas.microsoft.com/office/drawing/2014/main" id="{A5F66920-E77F-3E0F-14C4-5FA305CB11C2}"/>
              </a:ext>
            </a:extLst>
          </p:cNvPr>
          <p:cNvSpPr>
            <a:spLocks noGrp="1"/>
          </p:cNvSpPr>
          <p:nvPr>
            <p:ph idx="1"/>
          </p:nvPr>
        </p:nvSpPr>
        <p:spPr/>
        <p:txBody>
          <a:bodyPr/>
          <a:lstStyle/>
          <a:p>
            <a:r>
              <a:rPr lang="en-US" sz="3200" dirty="0"/>
              <a:t>Being able to “speak the language” can save time and avoid confusion</a:t>
            </a:r>
          </a:p>
          <a:p>
            <a:r>
              <a:rPr lang="en-US" sz="3200" dirty="0"/>
              <a:t>Having a clear and consistent media strategy can serve everyone better in the long run</a:t>
            </a:r>
          </a:p>
          <a:p>
            <a:r>
              <a:rPr lang="en-US" sz="3200" dirty="0"/>
              <a:t>Businesses and organizations need clear media policies</a:t>
            </a:r>
          </a:p>
          <a:p>
            <a:endParaRPr lang="en-US" sz="3200" dirty="0"/>
          </a:p>
          <a:p>
            <a:endParaRPr lang="en-US" sz="3200" dirty="0"/>
          </a:p>
        </p:txBody>
      </p:sp>
    </p:spTree>
    <p:extLst>
      <p:ext uri="{BB962C8B-B14F-4D97-AF65-F5344CB8AC3E}">
        <p14:creationId xmlns:p14="http://schemas.microsoft.com/office/powerpoint/2010/main" val="414162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2F7C1-B8E3-43F3-4FEF-7BF6CEC224CB}"/>
              </a:ext>
            </a:extLst>
          </p:cNvPr>
          <p:cNvSpPr>
            <a:spLocks noGrp="1"/>
          </p:cNvSpPr>
          <p:nvPr>
            <p:ph type="title"/>
          </p:nvPr>
        </p:nvSpPr>
        <p:spPr/>
        <p:txBody>
          <a:bodyPr>
            <a:normAutofit fontScale="90000"/>
          </a:bodyPr>
          <a:lstStyle/>
          <a:p>
            <a:r>
              <a:rPr lang="en-US" dirty="0"/>
              <a:t>What is considered news?</a:t>
            </a:r>
            <a:br>
              <a:rPr lang="en-US" dirty="0"/>
            </a:br>
            <a:r>
              <a:rPr lang="en-US" dirty="0"/>
              <a:t>What is considered advertising?</a:t>
            </a:r>
          </a:p>
        </p:txBody>
      </p:sp>
      <p:sp>
        <p:nvSpPr>
          <p:cNvPr id="3" name="Content Placeholder 2">
            <a:extLst>
              <a:ext uri="{FF2B5EF4-FFF2-40B4-BE49-F238E27FC236}">
                <a16:creationId xmlns:a16="http://schemas.microsoft.com/office/drawing/2014/main" id="{C945B6EB-F086-33E0-A3E5-33A69EE50675}"/>
              </a:ext>
            </a:extLst>
          </p:cNvPr>
          <p:cNvSpPr>
            <a:spLocks noGrp="1"/>
          </p:cNvSpPr>
          <p:nvPr>
            <p:ph idx="1"/>
          </p:nvPr>
        </p:nvSpPr>
        <p:spPr/>
        <p:txBody>
          <a:bodyPr/>
          <a:lstStyle/>
          <a:p>
            <a:pPr marL="0" indent="0">
              <a:buNone/>
            </a:pPr>
            <a:endParaRPr lang="en-US" dirty="0"/>
          </a:p>
          <a:p>
            <a:r>
              <a:rPr lang="en-US" sz="2800" dirty="0"/>
              <a:t>One key difference is that the goal of news/journalism is to inform and enlighten</a:t>
            </a:r>
          </a:p>
          <a:p>
            <a:r>
              <a:rPr lang="en-US" sz="2800" dirty="0"/>
              <a:t>The goal of advertising is to influence thinking and behavior, typically to get someone to buy something, participate in an event or be aware of a business or organization and the services provided</a:t>
            </a:r>
          </a:p>
        </p:txBody>
      </p:sp>
    </p:spTree>
    <p:extLst>
      <p:ext uri="{BB962C8B-B14F-4D97-AF65-F5344CB8AC3E}">
        <p14:creationId xmlns:p14="http://schemas.microsoft.com/office/powerpoint/2010/main" val="91465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C1BA6-AA59-13F3-A54F-30191ABFF92C}"/>
              </a:ext>
            </a:extLst>
          </p:cNvPr>
          <p:cNvSpPr>
            <a:spLocks noGrp="1"/>
          </p:cNvSpPr>
          <p:nvPr>
            <p:ph type="title"/>
          </p:nvPr>
        </p:nvSpPr>
        <p:spPr/>
        <p:txBody>
          <a:bodyPr>
            <a:normAutofit/>
          </a:bodyPr>
          <a:lstStyle/>
          <a:p>
            <a:r>
              <a:rPr lang="en-US" sz="5400" dirty="0"/>
              <a:t>Examples of news</a:t>
            </a:r>
          </a:p>
        </p:txBody>
      </p:sp>
      <p:sp>
        <p:nvSpPr>
          <p:cNvPr id="3" name="Content Placeholder 2">
            <a:extLst>
              <a:ext uri="{FF2B5EF4-FFF2-40B4-BE49-F238E27FC236}">
                <a16:creationId xmlns:a16="http://schemas.microsoft.com/office/drawing/2014/main" id="{512B0C72-A8D6-0AAC-2770-AE89C02D9516}"/>
              </a:ext>
            </a:extLst>
          </p:cNvPr>
          <p:cNvSpPr>
            <a:spLocks noGrp="1"/>
          </p:cNvSpPr>
          <p:nvPr>
            <p:ph idx="1"/>
          </p:nvPr>
        </p:nvSpPr>
        <p:spPr/>
        <p:txBody>
          <a:bodyPr/>
          <a:lstStyle/>
          <a:p>
            <a:r>
              <a:rPr lang="en-US" sz="2800" dirty="0"/>
              <a:t>Our organization has a new CEO or president</a:t>
            </a:r>
          </a:p>
          <a:p>
            <a:r>
              <a:rPr lang="en-US" sz="2800" dirty="0"/>
              <a:t>Someone won an award</a:t>
            </a:r>
          </a:p>
          <a:p>
            <a:r>
              <a:rPr lang="en-US" sz="2800" dirty="0"/>
              <a:t>Our board has new members</a:t>
            </a:r>
          </a:p>
          <a:p>
            <a:r>
              <a:rPr lang="en-US" sz="2800" dirty="0"/>
              <a:t>We have moved or expanded our facilities</a:t>
            </a:r>
          </a:p>
          <a:p>
            <a:r>
              <a:rPr lang="en-US" sz="2800" dirty="0"/>
              <a:t>We are celebrating a major anniversary, a name change, a new business or organization, a merger or other major change</a:t>
            </a:r>
            <a:br>
              <a:rPr lang="en-US" sz="2800" dirty="0"/>
            </a:br>
            <a:endParaRPr lang="en-US" sz="2800" dirty="0"/>
          </a:p>
        </p:txBody>
      </p:sp>
    </p:spTree>
    <p:extLst>
      <p:ext uri="{BB962C8B-B14F-4D97-AF65-F5344CB8AC3E}">
        <p14:creationId xmlns:p14="http://schemas.microsoft.com/office/powerpoint/2010/main" val="47127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5E83B-6367-BA17-0C83-07D96DD86F9F}"/>
              </a:ext>
            </a:extLst>
          </p:cNvPr>
          <p:cNvSpPr>
            <a:spLocks noGrp="1"/>
          </p:cNvSpPr>
          <p:nvPr>
            <p:ph type="title"/>
          </p:nvPr>
        </p:nvSpPr>
        <p:spPr/>
        <p:txBody>
          <a:bodyPr>
            <a:normAutofit/>
          </a:bodyPr>
          <a:lstStyle/>
          <a:p>
            <a:r>
              <a:rPr lang="en-US" sz="5400" dirty="0"/>
              <a:t>Examples of advertising</a:t>
            </a:r>
          </a:p>
        </p:txBody>
      </p:sp>
      <p:sp>
        <p:nvSpPr>
          <p:cNvPr id="3" name="Content Placeholder 2">
            <a:extLst>
              <a:ext uri="{FF2B5EF4-FFF2-40B4-BE49-F238E27FC236}">
                <a16:creationId xmlns:a16="http://schemas.microsoft.com/office/drawing/2014/main" id="{48A1BD9E-5080-2416-721C-45F97F425D50}"/>
              </a:ext>
            </a:extLst>
          </p:cNvPr>
          <p:cNvSpPr>
            <a:spLocks noGrp="1"/>
          </p:cNvSpPr>
          <p:nvPr>
            <p:ph idx="1"/>
          </p:nvPr>
        </p:nvSpPr>
        <p:spPr/>
        <p:txBody>
          <a:bodyPr/>
          <a:lstStyle/>
          <a:p>
            <a:r>
              <a:rPr lang="en-US" sz="2800" dirty="0"/>
              <a:t>Our business is offering a product</a:t>
            </a:r>
          </a:p>
          <a:p>
            <a:r>
              <a:rPr lang="en-US" sz="2800" dirty="0"/>
              <a:t>Our business is offering a service</a:t>
            </a:r>
          </a:p>
          <a:p>
            <a:r>
              <a:rPr lang="en-US" sz="2800" dirty="0"/>
              <a:t>We have a major event</a:t>
            </a:r>
          </a:p>
          <a:p>
            <a:r>
              <a:rPr lang="en-US" sz="2800" dirty="0"/>
              <a:t>We have changed our business hours and days of operations</a:t>
            </a:r>
          </a:p>
          <a:p>
            <a:r>
              <a:rPr lang="en-US" sz="2800" dirty="0"/>
              <a:t>We have changed some of our service providers. i.e. a new doctor or counselor or technician</a:t>
            </a:r>
          </a:p>
          <a:p>
            <a:endParaRPr lang="en-US" dirty="0"/>
          </a:p>
        </p:txBody>
      </p:sp>
    </p:spTree>
    <p:extLst>
      <p:ext uri="{BB962C8B-B14F-4D97-AF65-F5344CB8AC3E}">
        <p14:creationId xmlns:p14="http://schemas.microsoft.com/office/powerpoint/2010/main" val="237022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C6A1-CAFC-26B3-8B28-ED493CD6E8F0}"/>
              </a:ext>
            </a:extLst>
          </p:cNvPr>
          <p:cNvSpPr>
            <a:spLocks noGrp="1"/>
          </p:cNvSpPr>
          <p:nvPr>
            <p:ph type="title"/>
          </p:nvPr>
        </p:nvSpPr>
        <p:spPr/>
        <p:txBody>
          <a:bodyPr>
            <a:normAutofit/>
          </a:bodyPr>
          <a:lstStyle/>
          <a:p>
            <a:r>
              <a:rPr lang="en-US" sz="5400" dirty="0"/>
              <a:t>“</a:t>
            </a:r>
            <a:r>
              <a:rPr lang="en-US" sz="5400" dirty="0" err="1"/>
              <a:t>Yoo</a:t>
            </a:r>
            <a:r>
              <a:rPr lang="en-US" sz="5400" dirty="0"/>
              <a:t> </a:t>
            </a:r>
            <a:r>
              <a:rPr lang="en-US" sz="5400" dirty="0" err="1"/>
              <a:t>hoo</a:t>
            </a:r>
            <a:r>
              <a:rPr lang="en-US" sz="5400" dirty="0"/>
              <a:t>, here we are!”</a:t>
            </a:r>
          </a:p>
        </p:txBody>
      </p:sp>
      <p:sp>
        <p:nvSpPr>
          <p:cNvPr id="3" name="Content Placeholder 2">
            <a:extLst>
              <a:ext uri="{FF2B5EF4-FFF2-40B4-BE49-F238E27FC236}">
                <a16:creationId xmlns:a16="http://schemas.microsoft.com/office/drawing/2014/main" id="{5E50B8C5-A977-C37C-DDCD-025F1FD56891}"/>
              </a:ext>
            </a:extLst>
          </p:cNvPr>
          <p:cNvSpPr>
            <a:spLocks noGrp="1"/>
          </p:cNvSpPr>
          <p:nvPr>
            <p:ph idx="1"/>
          </p:nvPr>
        </p:nvSpPr>
        <p:spPr/>
        <p:txBody>
          <a:bodyPr/>
          <a:lstStyle/>
          <a:p>
            <a:r>
              <a:rPr lang="en-US" sz="2400" dirty="0"/>
              <a:t>News media often get requests to do a story or to use a press release about a business or organization</a:t>
            </a:r>
          </a:p>
          <a:p>
            <a:r>
              <a:rPr lang="en-US" sz="2400" dirty="0"/>
              <a:t>The business or organization may be good, but we need a timely news peg or news angle to justify publication or airing of material</a:t>
            </a:r>
          </a:p>
          <a:p>
            <a:r>
              <a:rPr lang="en-US" sz="2400" dirty="0"/>
              <a:t>Many businesses and organizations supports news media with advertising. We would not otherwise exist! </a:t>
            </a:r>
          </a:p>
          <a:p>
            <a:r>
              <a:rPr lang="en-US" sz="2400" dirty="0"/>
              <a:t>It is not equitable to let some groups have publicity for free and for others to pay</a:t>
            </a:r>
          </a:p>
        </p:txBody>
      </p:sp>
    </p:spTree>
    <p:extLst>
      <p:ext uri="{BB962C8B-B14F-4D97-AF65-F5344CB8AC3E}">
        <p14:creationId xmlns:p14="http://schemas.microsoft.com/office/powerpoint/2010/main" val="271861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68F4E-39A6-F8DE-BA27-B8BA98DE8140}"/>
              </a:ext>
            </a:extLst>
          </p:cNvPr>
          <p:cNvSpPr>
            <a:spLocks noGrp="1"/>
          </p:cNvSpPr>
          <p:nvPr>
            <p:ph type="title"/>
          </p:nvPr>
        </p:nvSpPr>
        <p:spPr/>
        <p:txBody>
          <a:bodyPr>
            <a:normAutofit fontScale="90000"/>
          </a:bodyPr>
          <a:lstStyle/>
          <a:p>
            <a:r>
              <a:rPr lang="en-US" dirty="0"/>
              <a:t>Know your news media before sending a press release</a:t>
            </a:r>
          </a:p>
        </p:txBody>
      </p:sp>
      <p:sp>
        <p:nvSpPr>
          <p:cNvPr id="3" name="Content Placeholder 2">
            <a:extLst>
              <a:ext uri="{FF2B5EF4-FFF2-40B4-BE49-F238E27FC236}">
                <a16:creationId xmlns:a16="http://schemas.microsoft.com/office/drawing/2014/main" id="{F1799395-13AE-65A0-8156-D2964ADEEE79}"/>
              </a:ext>
            </a:extLst>
          </p:cNvPr>
          <p:cNvSpPr>
            <a:spLocks noGrp="1"/>
          </p:cNvSpPr>
          <p:nvPr>
            <p:ph idx="1"/>
          </p:nvPr>
        </p:nvSpPr>
        <p:spPr>
          <a:xfrm>
            <a:off x="1252590" y="1869656"/>
            <a:ext cx="10406063" cy="4356100"/>
          </a:xfrm>
        </p:spPr>
        <p:txBody>
          <a:bodyPr/>
          <a:lstStyle/>
          <a:p>
            <a:pPr marL="0" indent="0">
              <a:buNone/>
            </a:pPr>
            <a:r>
              <a:rPr lang="en-US" sz="2800" dirty="0"/>
              <a:t>Our editor says:</a:t>
            </a:r>
          </a:p>
          <a:p>
            <a:pPr marL="0" indent="0">
              <a:buNone/>
            </a:pPr>
            <a:r>
              <a:rPr lang="en-US" sz="2800" dirty="0"/>
              <a:t>“Please read a publication or watch/listen to a podcast or broadcast before submitting information. I am always surprised at the number of press releases I get at </a:t>
            </a:r>
            <a:r>
              <a:rPr lang="en-US" sz="2800" i="1" dirty="0"/>
              <a:t>Access Press </a:t>
            </a:r>
            <a:r>
              <a:rPr lang="en-US" sz="2800" dirty="0"/>
              <a:t>that have nothing to do with Minnesota's disability community. </a:t>
            </a:r>
            <a:br>
              <a:rPr lang="en-US" sz="2800" dirty="0"/>
            </a:br>
            <a:r>
              <a:rPr lang="en-US" sz="2800" dirty="0"/>
              <a:t>And they don’t know what we need for information. It’s disappointing when we don’t know if accommodations are offered, for example.”</a:t>
            </a:r>
          </a:p>
          <a:p>
            <a:pPr marL="0" indent="0">
              <a:buNone/>
            </a:pPr>
            <a:br>
              <a:rPr lang="en-US" sz="2800" dirty="0"/>
            </a:b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9655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C27C3-A64E-DA7B-EE5F-EA8258040122}"/>
              </a:ext>
            </a:extLst>
          </p:cNvPr>
          <p:cNvSpPr>
            <a:spLocks noGrp="1"/>
          </p:cNvSpPr>
          <p:nvPr>
            <p:ph type="title"/>
          </p:nvPr>
        </p:nvSpPr>
        <p:spPr/>
        <p:txBody>
          <a:bodyPr/>
          <a:lstStyle/>
          <a:p>
            <a:r>
              <a:rPr lang="en-US" dirty="0"/>
              <a:t>Be careful before buying a media list</a:t>
            </a:r>
          </a:p>
        </p:txBody>
      </p:sp>
      <p:sp>
        <p:nvSpPr>
          <p:cNvPr id="3" name="Content Placeholder 2">
            <a:extLst>
              <a:ext uri="{FF2B5EF4-FFF2-40B4-BE49-F238E27FC236}">
                <a16:creationId xmlns:a16="http://schemas.microsoft.com/office/drawing/2014/main" id="{917FFE28-B4A0-BAD3-D28D-91CF69E5F0D5}"/>
              </a:ext>
            </a:extLst>
          </p:cNvPr>
          <p:cNvSpPr>
            <a:spLocks noGrp="1"/>
          </p:cNvSpPr>
          <p:nvPr>
            <p:ph idx="1"/>
          </p:nvPr>
        </p:nvSpPr>
        <p:spPr/>
        <p:txBody>
          <a:bodyPr/>
          <a:lstStyle/>
          <a:p>
            <a:r>
              <a:rPr lang="en-US" sz="2400" dirty="0"/>
              <a:t>Many lists are just slapped together without regard to what a potential audience could be. </a:t>
            </a:r>
            <a:r>
              <a:rPr lang="en-US" sz="2400" i="1" dirty="0"/>
              <a:t>Access Press </a:t>
            </a:r>
            <a:r>
              <a:rPr lang="en-US" sz="2400" dirty="0"/>
              <a:t>hears from publicists who send items having nothing to do with disability, simply because our email address is on a list</a:t>
            </a:r>
          </a:p>
          <a:p>
            <a:r>
              <a:rPr lang="en-US" sz="2400" dirty="0"/>
              <a:t>Lists may be dated. Publications may move or close or change email addresses if there is an ownership change</a:t>
            </a:r>
          </a:p>
          <a:p>
            <a:r>
              <a:rPr lang="en-US" sz="2400" dirty="0"/>
              <a:t>It can take time to develop a media list, but it can be worth it in the long run. Ask others if a list can be shared</a:t>
            </a:r>
          </a:p>
          <a:p>
            <a:r>
              <a:rPr lang="en-US" sz="2400" dirty="0"/>
              <a:t>Update an entire media list at least once a year</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820551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8C3D-6AF6-881F-81D1-348FC465E3B1}"/>
              </a:ext>
            </a:extLst>
          </p:cNvPr>
          <p:cNvSpPr>
            <a:spLocks noGrp="1"/>
          </p:cNvSpPr>
          <p:nvPr>
            <p:ph type="title"/>
          </p:nvPr>
        </p:nvSpPr>
        <p:spPr/>
        <p:txBody>
          <a:bodyPr/>
          <a:lstStyle/>
          <a:p>
            <a:r>
              <a:rPr lang="en-US" dirty="0"/>
              <a:t>News and ad policies can differ</a:t>
            </a:r>
          </a:p>
        </p:txBody>
      </p:sp>
      <p:sp>
        <p:nvSpPr>
          <p:cNvPr id="3" name="Content Placeholder 2">
            <a:extLst>
              <a:ext uri="{FF2B5EF4-FFF2-40B4-BE49-F238E27FC236}">
                <a16:creationId xmlns:a16="http://schemas.microsoft.com/office/drawing/2014/main" id="{E4CE2664-0BF3-C309-2941-E0858A14D4BE}"/>
              </a:ext>
            </a:extLst>
          </p:cNvPr>
          <p:cNvSpPr>
            <a:spLocks noGrp="1"/>
          </p:cNvSpPr>
          <p:nvPr>
            <p:ph idx="1"/>
          </p:nvPr>
        </p:nvSpPr>
        <p:spPr/>
        <p:txBody>
          <a:bodyPr/>
          <a:lstStyle/>
          <a:p>
            <a:r>
              <a:rPr lang="en-US" sz="2400" dirty="0"/>
              <a:t>News organizations will have different policies. Here are examples:</a:t>
            </a:r>
          </a:p>
          <a:p>
            <a:r>
              <a:rPr lang="en-US" sz="2400" dirty="0"/>
              <a:t>At </a:t>
            </a:r>
            <a:r>
              <a:rPr lang="en-US" sz="2400" i="1" dirty="0"/>
              <a:t>Access Press</a:t>
            </a:r>
            <a:r>
              <a:rPr lang="en-US" sz="2400" dirty="0"/>
              <a:t>, an event such as a class or gala can be advertised and be news. We can run a very small amount of information in a print or online calendar. A paid ad online or in print may get more attention</a:t>
            </a:r>
          </a:p>
          <a:p>
            <a:r>
              <a:rPr lang="en-US" sz="2400" i="1" dirty="0"/>
              <a:t>Access Press </a:t>
            </a:r>
            <a:r>
              <a:rPr lang="en-US" sz="2400" dirty="0"/>
              <a:t>may publish major or annual awards, but not an organization’s monthly or weekly awards</a:t>
            </a:r>
          </a:p>
          <a:p>
            <a:r>
              <a:rPr lang="en-US" sz="2400" dirty="0"/>
              <a:t>Access Press may publish a top organization hire and board members, but not all of the new hires</a:t>
            </a:r>
          </a:p>
        </p:txBody>
      </p:sp>
    </p:spTree>
    <p:extLst>
      <p:ext uri="{BB962C8B-B14F-4D97-AF65-F5344CB8AC3E}">
        <p14:creationId xmlns:p14="http://schemas.microsoft.com/office/powerpoint/2010/main" val="1504379920"/>
      </p:ext>
    </p:extLst>
  </p:cSld>
  <p:clrMapOvr>
    <a:masterClrMapping/>
  </p:clrMapOvr>
</p:sld>
</file>

<file path=ppt/theme/theme1.xml><?xml version="1.0" encoding="utf-8"?>
<a:theme xmlns:a="http://schemas.openxmlformats.org/drawingml/2006/main" name="LinesVTI">
  <a:themeElements>
    <a:clrScheme name="Lines">
      <a:dk1>
        <a:sysClr val="windowText" lastClr="000000"/>
      </a:dk1>
      <a:lt1>
        <a:sysClr val="window" lastClr="FFFFFF"/>
      </a:lt1>
      <a:dk2>
        <a:srgbClr val="592F34"/>
      </a:dk2>
      <a:lt2>
        <a:srgbClr val="F8EFE3"/>
      </a:lt2>
      <a:accent1>
        <a:srgbClr val="5B8E96"/>
      </a:accent1>
      <a:accent2>
        <a:srgbClr val="B09BA2"/>
      </a:accent2>
      <a:accent3>
        <a:srgbClr val="E3835D"/>
      </a:accent3>
      <a:accent4>
        <a:srgbClr val="7B99DB"/>
      </a:accent4>
      <a:accent5>
        <a:srgbClr val="D09245"/>
      </a:accent5>
      <a:accent6>
        <a:srgbClr val="96A82C"/>
      </a:accent6>
      <a:hlink>
        <a:srgbClr val="5B8E96"/>
      </a:hlink>
      <a:folHlink>
        <a:srgbClr val="B5826E"/>
      </a:folHlink>
    </a:clrScheme>
    <a:fontScheme name="NH Grotesk">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esVTI" id="{6E3869FE-86F4-49DA-A8B9-3320C89167F7}" vid="{3A76BC48-4881-4AE8-821D-8B9CC9A080F9}"/>
    </a:ext>
  </a:extLst>
</a:theme>
</file>

<file path=docProps/app.xml><?xml version="1.0" encoding="utf-8"?>
<Properties xmlns="http://schemas.openxmlformats.org/officeDocument/2006/extended-properties" xmlns:vt="http://schemas.openxmlformats.org/officeDocument/2006/docPropsVTypes">
  <TotalTime>158</TotalTime>
  <Words>928</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Neue Haas Grotesk Text Pro</vt:lpstr>
      <vt:lpstr>Wingdings 2</vt:lpstr>
      <vt:lpstr>LinesVTI</vt:lpstr>
      <vt:lpstr>Working with news media</vt:lpstr>
      <vt:lpstr>Working with news media?</vt:lpstr>
      <vt:lpstr>What is considered news? What is considered advertising?</vt:lpstr>
      <vt:lpstr>Examples of news</vt:lpstr>
      <vt:lpstr>Examples of advertising</vt:lpstr>
      <vt:lpstr>“Yoo hoo, here we are!”</vt:lpstr>
      <vt:lpstr>Know your news media before sending a press release</vt:lpstr>
      <vt:lpstr>Be careful before buying a media list</vt:lpstr>
      <vt:lpstr>News and ad policies can differ</vt:lpstr>
      <vt:lpstr>News policies will differ</vt:lpstr>
      <vt:lpstr>Have a media strategy</vt:lpstr>
      <vt:lpstr>Have a business plan</vt:lpstr>
      <vt:lpstr>Have a consistent identity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news media</dc:title>
  <dc:creator>Jane McClure</dc:creator>
  <cp:lastModifiedBy>Jane McClure</cp:lastModifiedBy>
  <cp:revision>4</cp:revision>
  <dcterms:created xsi:type="dcterms:W3CDTF">2023-02-11T16:45:58Z</dcterms:created>
  <dcterms:modified xsi:type="dcterms:W3CDTF">2023-02-12T19:23:34Z</dcterms:modified>
</cp:coreProperties>
</file>